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0" r:id="rId3"/>
    <p:sldId id="257" r:id="rId4"/>
    <p:sldId id="258" r:id="rId5"/>
    <p:sldId id="259" r:id="rId6"/>
    <p:sldId id="262" r:id="rId7"/>
    <p:sldId id="264" r:id="rId8"/>
    <p:sldId id="265" r:id="rId9"/>
    <p:sldId id="266"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62" autoAdjust="0"/>
  </p:normalViewPr>
  <p:slideViewPr>
    <p:cSldViewPr>
      <p:cViewPr varScale="1">
        <p:scale>
          <a:sx n="70" d="100"/>
          <a:sy n="70" d="100"/>
        </p:scale>
        <p:origin x="-1386" y="-90"/>
      </p:cViewPr>
      <p:guideLst>
        <p:guide orient="horz" pos="2160"/>
        <p:guide pos="2880"/>
      </p:guideLst>
    </p:cSldViewPr>
  </p:slideViewPr>
  <p:outlineViewPr>
    <p:cViewPr>
      <p:scale>
        <a:sx n="33" d="100"/>
        <a:sy n="33" d="100"/>
      </p:scale>
      <p:origin x="54" y="749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Подзаголовок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Заголовок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ru-RU" smtClean="0"/>
              <a:t>Образец заголовка</a:t>
            </a:r>
            <a:endParaRPr kumimoji="0" lang="en-US"/>
          </a:p>
        </p:txBody>
      </p:sp>
      <p:cxnSp>
        <p:nvCxnSpPr>
          <p:cNvPr id="8" name="Прямая соединительная линия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Овал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Дата 14"/>
          <p:cNvSpPr>
            <a:spLocks noGrp="1"/>
          </p:cNvSpPr>
          <p:nvPr>
            <p:ph type="dt" sz="half" idx="10"/>
          </p:nvPr>
        </p:nvSpPr>
        <p:spPr/>
        <p:txBody>
          <a:bodyPr/>
          <a:lstStyle/>
          <a:p>
            <a:fld id="{1E44C095-CF68-4154-A309-64F7270FC5DC}" type="datetimeFigureOut">
              <a:rPr lang="ru-RU" smtClean="0"/>
              <a:t>24.03.2020</a:t>
            </a:fld>
            <a:endParaRPr lang="ru-RU"/>
          </a:p>
        </p:txBody>
      </p:sp>
      <p:sp>
        <p:nvSpPr>
          <p:cNvPr id="16" name="Номер слайда 15"/>
          <p:cNvSpPr>
            <a:spLocks noGrp="1"/>
          </p:cNvSpPr>
          <p:nvPr>
            <p:ph type="sldNum" sz="quarter" idx="11"/>
          </p:nvPr>
        </p:nvSpPr>
        <p:spPr/>
        <p:txBody>
          <a:bodyPr/>
          <a:lstStyle/>
          <a:p>
            <a:fld id="{FA2A9042-805C-4D62-BAE2-05361B1B3BF5}" type="slidenum">
              <a:rPr lang="ru-RU" smtClean="0"/>
              <a:t>‹#›</a:t>
            </a:fld>
            <a:endParaRPr lang="ru-RU"/>
          </a:p>
        </p:txBody>
      </p:sp>
      <p:sp>
        <p:nvSpPr>
          <p:cNvPr id="17" name="Нижний колонтитул 16"/>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1E44C095-CF68-4154-A309-64F7270FC5DC}" type="datetimeFigureOut">
              <a:rPr lang="ru-RU" smtClean="0"/>
              <a:t>24.03.2020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A2A9042-805C-4D62-BAE2-05361B1B3BF5}"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1E44C095-CF68-4154-A309-64F7270FC5DC}" type="datetimeFigureOut">
              <a:rPr lang="ru-RU" smtClean="0"/>
              <a:t>24.03.2020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A2A9042-805C-4D62-BAE2-05361B1B3BF5}"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Объект 8"/>
          <p:cNvSpPr>
            <a:spLocks noGrp="1"/>
          </p:cNvSpPr>
          <p:nvPr>
            <p:ph idx="1"/>
          </p:nvPr>
        </p:nvSpPr>
        <p:spPr>
          <a:xfrm>
            <a:off x="457200" y="1524000"/>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4" name="Дата 13"/>
          <p:cNvSpPr>
            <a:spLocks noGrp="1"/>
          </p:cNvSpPr>
          <p:nvPr>
            <p:ph type="dt" sz="half" idx="14"/>
          </p:nvPr>
        </p:nvSpPr>
        <p:spPr/>
        <p:txBody>
          <a:bodyPr/>
          <a:lstStyle/>
          <a:p>
            <a:fld id="{1E44C095-CF68-4154-A309-64F7270FC5DC}" type="datetimeFigureOut">
              <a:rPr lang="ru-RU" smtClean="0"/>
              <a:t>24.03.2020</a:t>
            </a:fld>
            <a:endParaRPr lang="ru-RU"/>
          </a:p>
        </p:txBody>
      </p:sp>
      <p:sp>
        <p:nvSpPr>
          <p:cNvPr id="15" name="Номер слайда 14"/>
          <p:cNvSpPr>
            <a:spLocks noGrp="1"/>
          </p:cNvSpPr>
          <p:nvPr>
            <p:ph type="sldNum" sz="quarter" idx="15"/>
          </p:nvPr>
        </p:nvSpPr>
        <p:spPr/>
        <p:txBody>
          <a:bodyPr/>
          <a:lstStyle>
            <a:lvl1pPr algn="ctr">
              <a:defRPr/>
            </a:lvl1pPr>
          </a:lstStyle>
          <a:p>
            <a:fld id="{FA2A9042-805C-4D62-BAE2-05361B1B3BF5}" type="slidenum">
              <a:rPr lang="ru-RU" smtClean="0"/>
              <a:t>‹#›</a:t>
            </a:fld>
            <a:endParaRPr lang="ru-RU"/>
          </a:p>
        </p:txBody>
      </p:sp>
      <p:sp>
        <p:nvSpPr>
          <p:cNvPr id="16" name="Нижний колонтитул 15"/>
          <p:cNvSpPr>
            <a:spLocks noGrp="1"/>
          </p:cNvSpPr>
          <p:nvPr>
            <p:ph type="ftr" sz="quarter" idx="16"/>
          </p:nvPr>
        </p:nvSpPr>
        <p:spPr/>
        <p:txBody>
          <a:bodyPr/>
          <a:lstStyle/>
          <a:p>
            <a:endParaRPr lang="ru-RU"/>
          </a:p>
        </p:txBody>
      </p:sp>
      <p:sp>
        <p:nvSpPr>
          <p:cNvPr id="17" name="Заголовок 16"/>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fld id="{1E44C095-CF68-4154-A309-64F7270FC5DC}" type="datetimeFigureOut">
              <a:rPr lang="ru-RU" smtClean="0"/>
              <a:t>24.03.2020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A2A9042-805C-4D62-BAE2-05361B1B3BF5}" type="slidenum">
              <a:rPr lang="ru-RU" smtClean="0"/>
              <a:t>‹#›</a:t>
            </a:fld>
            <a:endParaRPr lang="ru-RU"/>
          </a:p>
        </p:txBody>
      </p:sp>
      <p:sp>
        <p:nvSpPr>
          <p:cNvPr id="2" name="Заголовок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cxnSp>
        <p:nvCxnSpPr>
          <p:cNvPr id="7" name="Прямая соединительная линия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Дата 4"/>
          <p:cNvSpPr>
            <a:spLocks noGrp="1"/>
          </p:cNvSpPr>
          <p:nvPr>
            <p:ph type="dt" sz="half" idx="10"/>
          </p:nvPr>
        </p:nvSpPr>
        <p:spPr/>
        <p:txBody>
          <a:bodyPr/>
          <a:lstStyle/>
          <a:p>
            <a:fld id="{1E44C095-CF68-4154-A309-64F7270FC5DC}" type="datetimeFigureOut">
              <a:rPr lang="ru-RU" smtClean="0"/>
              <a:t>24.03.2020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A2A9042-805C-4D62-BAE2-05361B1B3BF5}" type="slidenum">
              <a:rPr lang="ru-RU" smtClean="0"/>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11" name="Объект 10"/>
          <p:cNvSpPr>
            <a:spLocks noGrp="1"/>
          </p:cNvSpPr>
          <p:nvPr>
            <p:ph sz="half" idx="1"/>
          </p:nvPr>
        </p:nvSpPr>
        <p:spPr>
          <a:xfrm>
            <a:off x="457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half" idx="2"/>
          </p:nvPr>
        </p:nvSpPr>
        <p:spPr>
          <a:xfrm>
            <a:off x="4648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9" name="Номер слайда 8"/>
          <p:cNvSpPr>
            <a:spLocks noGrp="1"/>
          </p:cNvSpPr>
          <p:nvPr>
            <p:ph type="sldNum" sz="quarter" idx="12"/>
          </p:nvPr>
        </p:nvSpPr>
        <p:spPr/>
        <p:txBody>
          <a:bodyPr/>
          <a:lstStyle/>
          <a:p>
            <a:fld id="{FA2A9042-805C-4D62-BAE2-05361B1B3BF5}" type="slidenum">
              <a:rPr lang="ru-RU" smtClean="0"/>
              <a:t>‹#›</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7" name="Дата 6"/>
          <p:cNvSpPr>
            <a:spLocks noGrp="1"/>
          </p:cNvSpPr>
          <p:nvPr>
            <p:ph type="dt" sz="half" idx="10"/>
          </p:nvPr>
        </p:nvSpPr>
        <p:spPr/>
        <p:txBody>
          <a:bodyPr/>
          <a:lstStyle/>
          <a:p>
            <a:fld id="{1E44C095-CF68-4154-A309-64F7270FC5DC}" type="datetimeFigureOut">
              <a:rPr lang="ru-RU" smtClean="0"/>
              <a:t>24.03.2020</a:t>
            </a:fld>
            <a:endParaRPr lang="ru-RU"/>
          </a:p>
        </p:txBody>
      </p:sp>
      <p:sp>
        <p:nvSpPr>
          <p:cNvPr id="3" name="Текст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32" name="Объект 31"/>
          <p:cNvSpPr>
            <a:spLocks noGrp="1"/>
          </p:cNvSpPr>
          <p:nvPr>
            <p:ph sz="half" idx="2"/>
          </p:nvPr>
        </p:nvSpPr>
        <p:spPr>
          <a:xfrm>
            <a:off x="457200"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4" name="Объект 33"/>
          <p:cNvSpPr>
            <a:spLocks noGrp="1"/>
          </p:cNvSpPr>
          <p:nvPr>
            <p:ph sz="quarter" idx="4"/>
          </p:nvPr>
        </p:nvSpPr>
        <p:spPr>
          <a:xfrm>
            <a:off x="4649788"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 name="Заголовок 1"/>
          <p:cNvSpPr>
            <a:spLocks noGrp="1"/>
          </p:cNvSpPr>
          <p:nvPr>
            <p:ph type="title"/>
          </p:nvPr>
        </p:nvSpPr>
        <p:spPr>
          <a:xfrm>
            <a:off x="457200" y="155448"/>
            <a:ext cx="8229600" cy="1143000"/>
          </a:xfrm>
        </p:spPr>
        <p:txBody>
          <a:bodyPr anchor="b" anchorCtr="0"/>
          <a:lstStyle>
            <a:lvl1pPr>
              <a:defRPr/>
            </a:lvl1pPr>
          </a:lstStyle>
          <a:p>
            <a:r>
              <a:rPr kumimoji="0" lang="ru-RU" smtClean="0"/>
              <a:t>Образец заголовка</a:t>
            </a:r>
            <a:endParaRPr kumimoji="0" lang="en-US"/>
          </a:p>
        </p:txBody>
      </p:sp>
      <p:sp>
        <p:nvSpPr>
          <p:cNvPr id="12" name="Текст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cxnSp>
        <p:nvCxnSpPr>
          <p:cNvPr id="10" name="Прямая соединительная линия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1E44C095-CF68-4154-A309-64F7270FC5DC}" type="datetimeFigureOut">
              <a:rPr lang="ru-RU" smtClean="0"/>
              <a:t>24.03.2020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FA2A9042-805C-4D62-BAE2-05361B1B3BF5}" type="slidenum">
              <a:rPr lang="ru-RU" smtClean="0"/>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E44C095-CF68-4154-A309-64F7270FC5DC}" type="datetimeFigureOut">
              <a:rPr lang="ru-RU" smtClean="0"/>
              <a:t>24.03.2020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FA2A9042-805C-4D62-BAE2-05361B1B3BF5}"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9" name="Объект 28"/>
          <p:cNvSpPr>
            <a:spLocks noGrp="1"/>
          </p:cNvSpPr>
          <p:nvPr>
            <p:ph sz="quarter" idx="1"/>
          </p:nvPr>
        </p:nvSpPr>
        <p:spPr>
          <a:xfrm>
            <a:off x="457200" y="457200"/>
            <a:ext cx="62484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 name="Текст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31" name="Заголовок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8" name="Дата 7"/>
          <p:cNvSpPr>
            <a:spLocks noGrp="1"/>
          </p:cNvSpPr>
          <p:nvPr>
            <p:ph type="dt" sz="half" idx="14"/>
          </p:nvPr>
        </p:nvSpPr>
        <p:spPr/>
        <p:txBody>
          <a:bodyPr/>
          <a:lstStyle/>
          <a:p>
            <a:fld id="{1E44C095-CF68-4154-A309-64F7270FC5DC}" type="datetimeFigureOut">
              <a:rPr lang="ru-RU" smtClean="0"/>
              <a:t>24.03.2020</a:t>
            </a:fld>
            <a:endParaRPr lang="ru-RU"/>
          </a:p>
        </p:txBody>
      </p:sp>
      <p:sp>
        <p:nvSpPr>
          <p:cNvPr id="9" name="Номер слайда 8"/>
          <p:cNvSpPr>
            <a:spLocks noGrp="1"/>
          </p:cNvSpPr>
          <p:nvPr>
            <p:ph type="sldNum" sz="quarter" idx="15"/>
          </p:nvPr>
        </p:nvSpPr>
        <p:spPr/>
        <p:txBody>
          <a:bodyPr/>
          <a:lstStyle/>
          <a:p>
            <a:fld id="{FA2A9042-805C-4D62-BAE2-05361B1B3BF5}" type="slidenum">
              <a:rPr lang="ru-RU" smtClean="0"/>
              <a:t>‹#›</a:t>
            </a:fld>
            <a:endParaRPr lang="ru-RU"/>
          </a:p>
        </p:txBody>
      </p:sp>
      <p:sp>
        <p:nvSpPr>
          <p:cNvPr id="10" name="Нижний колонтитул 9"/>
          <p:cNvSpPr>
            <a:spLocks noGrp="1"/>
          </p:cNvSpPr>
          <p:nvPr>
            <p:ph type="ftr" sz="quarter" idx="16"/>
          </p:nvPr>
        </p:nvSpPr>
        <p:spPr/>
        <p:txBody>
          <a:bodyPr/>
          <a:lstStyle/>
          <a:p>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ru-RU" smtClean="0"/>
              <a:t>Вставка рисунка</a:t>
            </a:r>
            <a:endParaRPr kumimoji="0" lang="en-US"/>
          </a:p>
        </p:txBody>
      </p:sp>
      <p:sp>
        <p:nvSpPr>
          <p:cNvPr id="4" name="Текст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8" name="Дата 7"/>
          <p:cNvSpPr>
            <a:spLocks noGrp="1"/>
          </p:cNvSpPr>
          <p:nvPr>
            <p:ph type="dt" sz="half" idx="10"/>
          </p:nvPr>
        </p:nvSpPr>
        <p:spPr/>
        <p:txBody>
          <a:bodyPr/>
          <a:lstStyle/>
          <a:p>
            <a:fld id="{1E44C095-CF68-4154-A309-64F7270FC5DC}" type="datetimeFigureOut">
              <a:rPr lang="ru-RU" smtClean="0"/>
              <a:t>24.03.2020</a:t>
            </a:fld>
            <a:endParaRPr lang="ru-RU"/>
          </a:p>
        </p:txBody>
      </p:sp>
      <p:sp>
        <p:nvSpPr>
          <p:cNvPr id="9" name="Номер слайда 8"/>
          <p:cNvSpPr>
            <a:spLocks noGrp="1"/>
          </p:cNvSpPr>
          <p:nvPr>
            <p:ph type="sldNum" sz="quarter" idx="11"/>
          </p:nvPr>
        </p:nvSpPr>
        <p:spPr/>
        <p:txBody>
          <a:bodyPr/>
          <a:lstStyle/>
          <a:p>
            <a:fld id="{FA2A9042-805C-4D62-BAE2-05361B1B3BF5}" type="slidenum">
              <a:rPr lang="ru-RU" smtClean="0"/>
              <a:t>‹#›</a:t>
            </a:fld>
            <a:endParaRPr lang="ru-RU"/>
          </a:p>
        </p:txBody>
      </p:sp>
      <p:sp>
        <p:nvSpPr>
          <p:cNvPr id="10" name="Нижний колонтитул 9"/>
          <p:cNvSpPr>
            <a:spLocks noGrp="1"/>
          </p:cNvSpPr>
          <p:nvPr>
            <p:ph type="ftr" sz="quarter" idx="12"/>
          </p:nvPr>
        </p:nvSpPr>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Текст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1E44C095-CF68-4154-A309-64F7270FC5DC}" type="datetimeFigureOut">
              <a:rPr lang="ru-RU" smtClean="0"/>
              <a:t>24.03.2020</a:t>
            </a:fld>
            <a:endParaRPr lang="ru-RU"/>
          </a:p>
        </p:txBody>
      </p:sp>
      <p:sp>
        <p:nvSpPr>
          <p:cNvPr id="10" name="Нижний колонтитул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ru-RU"/>
          </a:p>
        </p:txBody>
      </p:sp>
      <p:sp>
        <p:nvSpPr>
          <p:cNvPr id="22" name="Номер слайда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FA2A9042-805C-4D62-BAE2-05361B1B3BF5}" type="slidenum">
              <a:rPr lang="ru-RU" smtClean="0"/>
              <a:t>‹#›</a:t>
            </a:fld>
            <a:endParaRPr lang="ru-RU"/>
          </a:p>
        </p:txBody>
      </p:sp>
      <p:sp>
        <p:nvSpPr>
          <p:cNvPr id="5" name="Заголовок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ru-RU" smtClean="0"/>
              <a:t>Образец заголовка</a:t>
            </a:r>
            <a:endParaRPr kumimoji="0"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Объект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43000" y="1524000"/>
            <a:ext cx="6858000" cy="4572000"/>
          </a:xfrm>
        </p:spPr>
      </p:pic>
      <p:sp>
        <p:nvSpPr>
          <p:cNvPr id="4" name="Заголовок 3"/>
          <p:cNvSpPr>
            <a:spLocks noGrp="1"/>
          </p:cNvSpPr>
          <p:nvPr>
            <p:ph type="title"/>
          </p:nvPr>
        </p:nvSpPr>
        <p:spPr/>
        <p:txBody>
          <a:bodyPr/>
          <a:lstStyle/>
          <a:p>
            <a:pPr algn="ctr"/>
            <a:r>
              <a:rPr lang="ru-RU" dirty="0" smtClean="0"/>
              <a:t>Нормандская архитектура</a:t>
            </a:r>
            <a:endParaRPr lang="ru-RU" dirty="0"/>
          </a:p>
        </p:txBody>
      </p:sp>
    </p:spTree>
    <p:extLst>
      <p:ext uri="{BB962C8B-B14F-4D97-AF65-F5344CB8AC3E}">
        <p14:creationId xmlns:p14="http://schemas.microsoft.com/office/powerpoint/2010/main" val="4105352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a:t>Вестминстерское аббатство</a:t>
            </a:r>
          </a:p>
        </p:txBody>
      </p:sp>
      <p:pic>
        <p:nvPicPr>
          <p:cNvPr id="5" name="Рисунок 4"/>
          <p:cNvPicPr>
            <a:picLocks noGrp="1" noChangeAspect="1"/>
          </p:cNvPicPr>
          <p:nvPr>
            <p:ph type="pic" idx="1"/>
          </p:nvPr>
        </p:nvPicPr>
        <p:blipFill>
          <a:blip r:embed="rId2">
            <a:extLst>
              <a:ext uri="{28A0092B-C50C-407E-A947-70E740481C1C}">
                <a14:useLocalDpi xmlns:a14="http://schemas.microsoft.com/office/drawing/2010/main" val="0"/>
              </a:ext>
            </a:extLst>
          </a:blip>
          <a:srcRect l="9418" r="9418"/>
          <a:stretch>
            <a:fillRect/>
          </a:stretch>
        </p:blipFill>
        <p:spPr/>
      </p:pic>
      <p:sp>
        <p:nvSpPr>
          <p:cNvPr id="4" name="Текст 3"/>
          <p:cNvSpPr>
            <a:spLocks noGrp="1"/>
          </p:cNvSpPr>
          <p:nvPr>
            <p:ph type="body" sz="half" idx="2"/>
          </p:nvPr>
        </p:nvSpPr>
        <p:spPr/>
        <p:txBody>
          <a:bodyPr>
            <a:normAutofit fontScale="77500" lnSpcReduction="20000"/>
          </a:bodyPr>
          <a:lstStyle/>
          <a:p>
            <a:r>
              <a:rPr lang="ru-RU" dirty="0"/>
              <a:t>Одним из первых произведений Англии в области нормандской архитектуры было лондонское Вестминстерское аббатство. Хотя эта структура теперь в значительной степени готическая, она началась как нормандское строительство. Фактически, многие готические структуры начинались как нормандские здания, которые были позже разработаны готическими архитекторами</a:t>
            </a:r>
            <a:r>
              <a:rPr lang="ru-RU" dirty="0" smtClean="0"/>
              <a:t>.</a:t>
            </a:r>
            <a:endParaRPr lang="ru-RU" dirty="0"/>
          </a:p>
        </p:txBody>
      </p:sp>
    </p:spTree>
    <p:extLst>
      <p:ext uri="{BB962C8B-B14F-4D97-AF65-F5344CB8AC3E}">
        <p14:creationId xmlns:p14="http://schemas.microsoft.com/office/powerpoint/2010/main" val="2452714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70000" lnSpcReduction="20000"/>
          </a:bodyPr>
          <a:lstStyle/>
          <a:p>
            <a:r>
              <a:rPr lang="ru-RU" dirty="0"/>
              <a:t>Нормандская архитектура, названная так из-за ее корней в Нормандии, возникла в средние века. Он начался в начале 11-го века и закончился к 12-му веку, следуя саксонскому архитектурному движению и предшествовавшему готическому движению. Норманнская архитектура - это форма преобладающей романской архитектуры, которая распространялась норманнами (или викингами), завоевавшими Англию. Его развитие породило большие и непроходимые соборы, крепости, замки и укрепления.</a:t>
            </a:r>
          </a:p>
          <a:p>
            <a:r>
              <a:rPr lang="ru-RU" dirty="0"/>
              <a:t>Архетипическое здание монастыря возникло во время этого движения, с его приземистыми зданиями, которые были или прямоугольными или круглыми. Например, знаменитое аббатство </a:t>
            </a:r>
            <a:r>
              <a:rPr lang="ru-RU" dirty="0" err="1"/>
              <a:t>Мон</a:t>
            </a:r>
            <a:r>
              <a:rPr lang="ru-RU" dirty="0"/>
              <a:t>-Сен-Мишель было построено в нормандскую эпоху. Фактически, большинство нормандской архитектуры - религиозные структуры, от деревенских церквей до королевских соборов. Отличительной чертой норманнских церквей является их крестообразная форма, вытекающая из римского рисунка базилики. Эти церкви также имели колокольни или колокольни, которые были построены рядом с главными церковными зданиями.</a:t>
            </a:r>
          </a:p>
          <a:p>
            <a:endParaRPr lang="ru-RU" dirty="0"/>
          </a:p>
        </p:txBody>
      </p:sp>
      <p:sp>
        <p:nvSpPr>
          <p:cNvPr id="3" name="Заголовок 2"/>
          <p:cNvSpPr>
            <a:spLocks noGrp="1"/>
          </p:cNvSpPr>
          <p:nvPr>
            <p:ph type="title"/>
          </p:nvPr>
        </p:nvSpPr>
        <p:spPr>
          <a:xfrm>
            <a:off x="755576" y="836712"/>
            <a:ext cx="8229600" cy="1219200"/>
          </a:xfrm>
        </p:spPr>
        <p:txBody>
          <a:bodyPr>
            <a:normAutofit fontScale="90000"/>
          </a:bodyPr>
          <a:lstStyle/>
          <a:p>
            <a:pPr algn="ctr"/>
            <a:r>
              <a:rPr lang="ru-RU" b="1" dirty="0"/>
              <a:t>Возникновение Нормандской архитектуры</a:t>
            </a:r>
            <a:br>
              <a:rPr lang="ru-RU" b="1" dirty="0"/>
            </a:br>
            <a:endParaRPr lang="ru-RU" dirty="0"/>
          </a:p>
        </p:txBody>
      </p:sp>
    </p:spTree>
    <p:extLst>
      <p:ext uri="{BB962C8B-B14F-4D97-AF65-F5344CB8AC3E}">
        <p14:creationId xmlns:p14="http://schemas.microsoft.com/office/powerpoint/2010/main" val="3841951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77500" lnSpcReduction="20000"/>
          </a:bodyPr>
          <a:lstStyle/>
          <a:p>
            <a:r>
              <a:rPr lang="ru-RU" dirty="0"/>
              <a:t>Строительные материалы, используемые в нормандской архитектуре, в основном включали камни, чтобы придать зданиям большую устойчивость. Эти камни были необработанными, потому что в норманнскую эпоху не было настоящих архитектурных работ, таких как каменщики. Поэтому здания были составлены из больших камней неправильной формы, которые придавали им громоздкий вид.</a:t>
            </a:r>
          </a:p>
          <a:p>
            <a:r>
              <a:rPr lang="ru-RU" dirty="0"/>
              <a:t>Нормандские крыши были сводчатыми, как и их римские предшественники. Своды позволяют более сбалансированное распределение веса по крыше. Украшение нормандских зданий было минимальным, хотя некоторые архитекторы использовали свои долота, чтобы вырезать ряд арок в стенах. Это были не настоящие арки, а резные фигурки, дающие эффект тромпа де </a:t>
            </a:r>
            <a:r>
              <a:rPr lang="ru-RU" dirty="0" err="1"/>
              <a:t>леоил</a:t>
            </a:r>
            <a:r>
              <a:rPr lang="ru-RU" dirty="0"/>
              <a:t>. Кроме того, некоторые архитекторы вырезали лепные украшения на каменных поверхностях. </a:t>
            </a:r>
          </a:p>
        </p:txBody>
      </p:sp>
      <p:sp>
        <p:nvSpPr>
          <p:cNvPr id="3" name="Заголовок 2"/>
          <p:cNvSpPr>
            <a:spLocks noGrp="1"/>
          </p:cNvSpPr>
          <p:nvPr>
            <p:ph type="title"/>
          </p:nvPr>
        </p:nvSpPr>
        <p:spPr>
          <a:xfrm>
            <a:off x="683568" y="476672"/>
            <a:ext cx="8229600" cy="787152"/>
          </a:xfrm>
        </p:spPr>
        <p:txBody>
          <a:bodyPr>
            <a:normAutofit fontScale="90000"/>
          </a:bodyPr>
          <a:lstStyle/>
          <a:p>
            <a:r>
              <a:rPr lang="ru-RU" b="1" dirty="0"/>
              <a:t>Дизайн Нормандской архитектуры</a:t>
            </a:r>
          </a:p>
        </p:txBody>
      </p:sp>
    </p:spTree>
    <p:extLst>
      <p:ext uri="{BB962C8B-B14F-4D97-AF65-F5344CB8AC3E}">
        <p14:creationId xmlns:p14="http://schemas.microsoft.com/office/powerpoint/2010/main" val="3223799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85000" lnSpcReduction="20000"/>
          </a:bodyPr>
          <a:lstStyle/>
          <a:p>
            <a:r>
              <a:rPr lang="ru-RU" dirty="0"/>
              <a:t>Тем не менее, романская и нормандская архитектура также проложила новые пути, установив гораздо более высокие здания, такие как замки и соборы, которые были самыми крупными сооружениями в Европе на тот момент. Эти здания обычно были квадратными и населялись охранниками, которые работали ночными сторожами, просматривая окружающий ландшафт на предмет вторжения.</a:t>
            </a:r>
          </a:p>
          <a:p>
            <a:r>
              <a:rPr lang="ru-RU" dirty="0"/>
              <a:t>С этими более высокими зданиями появились гораздо более плотные стены, чтобы обеспечить необходимую поддержку этим великим высотам. Внутри этих зданий были также большие колонны, которые поддерживали структурную опору. Эти стены стали бы намного тоньше с появлением летающих контрфорсов, которые возникли в готическом движении.</a:t>
            </a:r>
          </a:p>
        </p:txBody>
      </p:sp>
      <p:sp>
        <p:nvSpPr>
          <p:cNvPr id="3" name="Заголовок 2"/>
          <p:cNvSpPr>
            <a:spLocks noGrp="1"/>
          </p:cNvSpPr>
          <p:nvPr>
            <p:ph type="title"/>
          </p:nvPr>
        </p:nvSpPr>
        <p:spPr>
          <a:xfrm>
            <a:off x="683568" y="476672"/>
            <a:ext cx="8229600" cy="787152"/>
          </a:xfrm>
        </p:spPr>
        <p:txBody>
          <a:bodyPr>
            <a:normAutofit fontScale="90000"/>
          </a:bodyPr>
          <a:lstStyle/>
          <a:p>
            <a:pPr algn="ctr"/>
            <a:r>
              <a:rPr lang="ru-RU" b="1" dirty="0"/>
              <a:t>Романская и нормандская архитектура</a:t>
            </a:r>
          </a:p>
        </p:txBody>
      </p:sp>
    </p:spTree>
    <p:extLst>
      <p:ext uri="{BB962C8B-B14F-4D97-AF65-F5344CB8AC3E}">
        <p14:creationId xmlns:p14="http://schemas.microsoft.com/office/powerpoint/2010/main" val="2573124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lnSpcReduction="10000"/>
          </a:bodyPr>
          <a:lstStyle/>
          <a:p>
            <a:r>
              <a:rPr lang="ru-RU" dirty="0"/>
              <a:t>В то время как Готическая архитектура производила чрезвычайно высокие, великолепные структуры, эти структуры были по существу продолжением Нормандской архитектуры. Готическая архитектура использовала заостренные арки, а не нормандские закругленные арки, наряду с ребристыми сводами, которые были комбинациями нормандских бочкообразных хранилищ. Следовательно, готическая архитектура в том виде, в каком мы ее знаем, могла бы не иметь места без ее основания в нормандской архитектуре.</a:t>
            </a:r>
          </a:p>
        </p:txBody>
      </p:sp>
      <p:sp>
        <p:nvSpPr>
          <p:cNvPr id="3" name="Заголовок 2"/>
          <p:cNvSpPr>
            <a:spLocks noGrp="1"/>
          </p:cNvSpPr>
          <p:nvPr>
            <p:ph type="title"/>
          </p:nvPr>
        </p:nvSpPr>
        <p:spPr>
          <a:xfrm>
            <a:off x="683568" y="476672"/>
            <a:ext cx="8229600" cy="787152"/>
          </a:xfrm>
        </p:spPr>
        <p:txBody>
          <a:bodyPr>
            <a:normAutofit/>
          </a:bodyPr>
          <a:lstStyle/>
          <a:p>
            <a:pPr algn="ctr"/>
            <a:r>
              <a:rPr lang="ru-RU" dirty="0"/>
              <a:t>Готическая архитектура</a:t>
            </a:r>
            <a:endParaRPr lang="ru-RU" b="1" dirty="0"/>
          </a:p>
        </p:txBody>
      </p:sp>
    </p:spTree>
    <p:extLst>
      <p:ext uri="{BB962C8B-B14F-4D97-AF65-F5344CB8AC3E}">
        <p14:creationId xmlns:p14="http://schemas.microsoft.com/office/powerpoint/2010/main" val="1852216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92500"/>
          </a:bodyPr>
          <a:lstStyle/>
          <a:p>
            <a:r>
              <a:rPr lang="ru-RU" dirty="0"/>
              <a:t>Сегодня большинство людей сразу связывают норманнский и романский архитектурные стили со сказочным средневековым периодом. Архитекторы узнали, что эти замки и соборы были не столько королевскими резиденциями, сколько густо вооруженными укреплениями. По правде говоря, большинство норманнских сооружений было местом кровопролития и страданий. «Темные века», под которыми поочередно были известны средневековья, возможно, были вызваны частично темнотой норманнских зданий из-за их чрезвычайно маленьких окон.</a:t>
            </a:r>
          </a:p>
        </p:txBody>
      </p:sp>
      <p:sp>
        <p:nvSpPr>
          <p:cNvPr id="3" name="Заголовок 2"/>
          <p:cNvSpPr>
            <a:spLocks noGrp="1"/>
          </p:cNvSpPr>
          <p:nvPr>
            <p:ph type="title"/>
          </p:nvPr>
        </p:nvSpPr>
        <p:spPr>
          <a:xfrm>
            <a:off x="683568" y="476672"/>
            <a:ext cx="8229600" cy="787152"/>
          </a:xfrm>
        </p:spPr>
        <p:txBody>
          <a:bodyPr>
            <a:normAutofit fontScale="90000"/>
          </a:bodyPr>
          <a:lstStyle/>
          <a:p>
            <a:pPr algn="ctr"/>
            <a:r>
              <a:rPr lang="ru-RU" dirty="0"/>
              <a:t>Норманнский и романский архитектурные стили</a:t>
            </a:r>
            <a:endParaRPr lang="ru-RU" b="1" dirty="0"/>
          </a:p>
        </p:txBody>
      </p:sp>
    </p:spTree>
    <p:extLst>
      <p:ext uri="{BB962C8B-B14F-4D97-AF65-F5344CB8AC3E}">
        <p14:creationId xmlns:p14="http://schemas.microsoft.com/office/powerpoint/2010/main" val="1047826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lnSpcReduction="10000"/>
          </a:bodyPr>
          <a:lstStyle/>
          <a:p>
            <a:r>
              <a:rPr lang="ru-RU" dirty="0"/>
              <a:t>Современные архитекторы не восстанавливают нормандскую архитектуру, за исключением исторического воспроизводства. Более того, церковные строители берут больше вдохновения от готического периода, чем от любого другого архитектурного периода. Тем не менее, большинство архитекторов, безусловно, считают нормандское движение архитектурным водоразделом</a:t>
            </a:r>
            <a:r>
              <a:rPr lang="ru-RU"/>
              <a:t>. </a:t>
            </a:r>
            <a:r>
              <a:rPr lang="ru-RU" smtClean="0"/>
              <a:t>Часть </a:t>
            </a:r>
            <a:r>
              <a:rPr lang="ru-RU" dirty="0"/>
              <a:t>наследия Нормандской архитектуры должна была в значительной степени передать это желание в наступившую эпоху Возрождения.</a:t>
            </a:r>
          </a:p>
        </p:txBody>
      </p:sp>
      <p:sp>
        <p:nvSpPr>
          <p:cNvPr id="3" name="Заголовок 2"/>
          <p:cNvSpPr>
            <a:spLocks noGrp="1"/>
          </p:cNvSpPr>
          <p:nvPr>
            <p:ph type="title"/>
          </p:nvPr>
        </p:nvSpPr>
        <p:spPr>
          <a:xfrm>
            <a:off x="683568" y="476672"/>
            <a:ext cx="8229600" cy="787152"/>
          </a:xfrm>
        </p:spPr>
        <p:txBody>
          <a:bodyPr>
            <a:normAutofit fontScale="90000"/>
          </a:bodyPr>
          <a:lstStyle/>
          <a:p>
            <a:pPr algn="ctr"/>
            <a:r>
              <a:rPr lang="ru-RU" b="1" dirty="0"/>
              <a:t>Наследие Нормандской архитектуры</a:t>
            </a:r>
          </a:p>
        </p:txBody>
      </p:sp>
    </p:spTree>
    <p:extLst>
      <p:ext uri="{BB962C8B-B14F-4D97-AF65-F5344CB8AC3E}">
        <p14:creationId xmlns:p14="http://schemas.microsoft.com/office/powerpoint/2010/main" val="1047612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endParaRPr lang="ru-RU"/>
          </a:p>
        </p:txBody>
      </p:sp>
      <p:sp>
        <p:nvSpPr>
          <p:cNvPr id="3" name="Заголовок 2"/>
          <p:cNvSpPr>
            <a:spLocks noGrp="1"/>
          </p:cNvSpPr>
          <p:nvPr>
            <p:ph type="title"/>
          </p:nvPr>
        </p:nvSpPr>
        <p:spPr/>
        <p:txBody>
          <a:bodyPr/>
          <a:lstStyle/>
          <a:p>
            <a:pPr algn="ctr"/>
            <a:r>
              <a:rPr lang="ru-RU" dirty="0" smtClean="0"/>
              <a:t>Спасибо за просмотр!</a:t>
            </a:r>
            <a:endParaRPr lang="ru-RU" dirty="0"/>
          </a:p>
        </p:txBody>
      </p:sp>
    </p:spTree>
    <p:extLst>
      <p:ext uri="{BB962C8B-B14F-4D97-AF65-F5344CB8AC3E}">
        <p14:creationId xmlns:p14="http://schemas.microsoft.com/office/powerpoint/2010/main" val="361120590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Бумажная">
  <a:themeElements>
    <a:clrScheme name="Бумажная">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40</TotalTime>
  <Words>237</Words>
  <Application>Microsoft Office PowerPoint</Application>
  <PresentationFormat>Экран (4:3)</PresentationFormat>
  <Paragraphs>19</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Бумажная</vt:lpstr>
      <vt:lpstr>Нормандская архитектура</vt:lpstr>
      <vt:lpstr>Вестминстерское аббатство</vt:lpstr>
      <vt:lpstr>Возникновение Нормандской архитектуры </vt:lpstr>
      <vt:lpstr>Дизайн Нормандской архитектуры</vt:lpstr>
      <vt:lpstr>Романская и нормандская архитектура</vt:lpstr>
      <vt:lpstr>Готическая архитектура</vt:lpstr>
      <vt:lpstr>Норманнский и романский архитектурные стили</vt:lpstr>
      <vt:lpstr>Наследие Нормандской архитектуры</vt:lpstr>
      <vt:lpstr>Спасибо за просмотр!</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Нормандская архитектура</dc:title>
  <dc:creator>corvet</dc:creator>
  <cp:lastModifiedBy>corvet</cp:lastModifiedBy>
  <cp:revision>14</cp:revision>
  <dcterms:created xsi:type="dcterms:W3CDTF">2020-03-24T20:14:02Z</dcterms:created>
  <dcterms:modified xsi:type="dcterms:W3CDTF">2020-03-24T21:06:25Z</dcterms:modified>
</cp:coreProperties>
</file>